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8" r:id="rId2"/>
    <p:sldId id="457" r:id="rId3"/>
    <p:sldId id="517" r:id="rId4"/>
    <p:sldId id="560" r:id="rId5"/>
    <p:sldId id="561" r:id="rId6"/>
    <p:sldId id="564" r:id="rId7"/>
    <p:sldId id="562" r:id="rId8"/>
    <p:sldId id="565" r:id="rId9"/>
    <p:sldId id="518" r:id="rId10"/>
    <p:sldId id="571" r:id="rId11"/>
    <p:sldId id="525" r:id="rId12"/>
    <p:sldId id="527" r:id="rId13"/>
    <p:sldId id="528" r:id="rId14"/>
    <p:sldId id="530" r:id="rId15"/>
    <p:sldId id="540" r:id="rId16"/>
    <p:sldId id="519" r:id="rId17"/>
    <p:sldId id="516" r:id="rId18"/>
    <p:sldId id="573" r:id="rId19"/>
    <p:sldId id="576" r:id="rId20"/>
    <p:sldId id="495" r:id="rId21"/>
  </p:sldIdLst>
  <p:sldSz cx="9144000" cy="6858000" type="screen4x3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62ABD"/>
    <a:srgbClr val="EBE3BF"/>
    <a:srgbClr val="B7E2EB"/>
    <a:srgbClr val="E5DAAD"/>
    <a:srgbClr val="DCDBA5"/>
    <a:srgbClr val="99CCFF"/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11" autoAdjust="0"/>
  </p:normalViewPr>
  <p:slideViewPr>
    <p:cSldViewPr>
      <p:cViewPr>
        <p:scale>
          <a:sx n="66" d="100"/>
          <a:sy n="66" d="100"/>
        </p:scale>
        <p:origin x="-1128" y="-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6771109-0512-4404-BB3F-B053BA1182C9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8BF9460-1A7B-4374-917C-075A4D6627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7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938" y="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D257274-3E93-40B7-8360-B2EEDB6468C9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228975"/>
            <a:ext cx="7242175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938" y="645795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AEB29BB-EF9F-4DBC-9BCF-3A19AD945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221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16.10.12</a:t>
            </a:r>
          </a:p>
        </p:txBody>
      </p:sp>
      <p:sp>
        <p:nvSpPr>
          <p:cNvPr id="28675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924D9F-5469-405F-A519-657FADBDBFEE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867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-273050"/>
            <a:ext cx="5487988" cy="4117975"/>
          </a:xfrm>
          <a:solidFill>
            <a:srgbClr val="FFFFFF"/>
          </a:solidFill>
          <a:ln/>
        </p:spPr>
      </p:sp>
      <p:sp>
        <p:nvSpPr>
          <p:cNvPr id="286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16777" y="3229729"/>
            <a:ext cx="7240696" cy="306141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5595514" y="0"/>
            <a:ext cx="4272421" cy="3334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>
                <a:solidFill>
                  <a:srgbClr val="000000"/>
                </a:solidFill>
                <a:latin typeface="Times New Roman" pitchFamily="18" charset="0"/>
              </a:rPr>
              <a:t>16.10.12</a:t>
            </a:r>
          </a:p>
        </p:txBody>
      </p:sp>
      <p:sp>
        <p:nvSpPr>
          <p:cNvPr id="68611" name="Rectangle 10"/>
          <p:cNvSpPr txBox="1">
            <a:spLocks noGrp="1" noChangeArrowheads="1"/>
          </p:cNvSpPr>
          <p:nvPr/>
        </p:nvSpPr>
        <p:spPr bwMode="auto">
          <a:xfrm>
            <a:off x="5595514" y="6459458"/>
            <a:ext cx="4272421" cy="3334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93F1AE2-AD3E-43B4-98A7-17F81DCAD169}" type="slidenum">
              <a:rPr lang="ru-RU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-273050"/>
            <a:ext cx="5487988" cy="4117975"/>
          </a:xfrm>
          <a:solidFill>
            <a:srgbClr val="FFFFFF"/>
          </a:solidFill>
          <a:ln/>
        </p:spPr>
      </p:sp>
      <p:sp>
        <p:nvSpPr>
          <p:cNvPr id="686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16777" y="3229729"/>
            <a:ext cx="7240696" cy="306141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16.10.12</a:t>
            </a:r>
          </a:p>
        </p:txBody>
      </p:sp>
      <p:sp>
        <p:nvSpPr>
          <p:cNvPr id="29699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6D323F-DB1F-40DB-89C2-7B5DA24C6907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970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-273050"/>
            <a:ext cx="5487988" cy="4117975"/>
          </a:xfrm>
          <a:solidFill>
            <a:srgbClr val="FFFFFF"/>
          </a:solidFill>
          <a:ln/>
        </p:spPr>
      </p:sp>
      <p:sp>
        <p:nvSpPr>
          <p:cNvPr id="297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16777" y="3229729"/>
            <a:ext cx="7240696" cy="306141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7D4E7-05AB-461D-B069-67BBE3727CA9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28C35-5DE2-47AC-BABF-F46FC7B8A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76832-841B-4022-AA32-D0369C0F3497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66D44-9E3C-4D90-B52C-4EE58A4E5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22F97-7636-40DA-92E1-931E2FE9D54C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3ACAA-BC43-44AC-832F-7BD3AC015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48154D-B845-4C6F-A275-5109F718B59C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33B15-6E97-4513-B7C0-B675CE425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3A3BE-D9CE-4D71-96D9-E9786561BFFF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E15D9-9771-4EF6-A2DD-A3274B0D7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9D30B-6DD5-4B89-ABB7-00B90C107507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E6BB-F038-4AE1-A44E-CB62F1EE2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55EF7-4358-43B3-BF4A-D18586AE652C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59F99-0199-4F46-9F7D-33453CCB4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34D23-D611-48F4-BCBE-E67A087C6667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5DFC-B95A-4DF3-A937-6A8F0F88F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BC0B5-0512-477D-BAD7-7F28F3D8816B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A4B8F-B2D0-4949-B880-38077C99D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B9239-2879-471F-88FF-5D88699E7512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73E2-6F7F-4F1E-B574-C299E26E1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09548-204F-40D0-9381-6B08973178E6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F545A-362A-4AAF-9094-C7DE16131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41ACE-BC61-459E-A52D-FBA9C129D8CE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8432C-DFB6-479B-AEB3-38B0CB702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2FBB76AA-3713-4E57-A383-CF4C036D3334}" type="datetime1">
              <a:rPr lang="ru-RU"/>
              <a:pPr/>
              <a:t>23.09.2019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D5F14D2-619F-4910-8296-1D4D8E8E4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ransition>
    <p:strips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Управление энергосберегающими мероприятиями и проектами</a:t>
            </a:r>
            <a:endParaRPr lang="ru-RU" sz="28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Подзаголовок 14"/>
          <p:cNvSpPr>
            <a:spLocks/>
          </p:cNvSpPr>
          <p:nvPr/>
        </p:nvSpPr>
        <p:spPr bwMode="auto">
          <a:xfrm>
            <a:off x="428596" y="4286256"/>
            <a:ext cx="803116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000" dirty="0" smtClean="0">
                <a:solidFill>
                  <a:srgbClr val="0D0D0D"/>
                </a:solidFill>
                <a:latin typeface="Times New Roman" pitchFamily="18" charset="0"/>
              </a:rPr>
              <a:t>Доцент кафедры энергетики и </a:t>
            </a:r>
            <a:r>
              <a:rPr lang="ru-RU" sz="2000" dirty="0" err="1" smtClean="0">
                <a:solidFill>
                  <a:srgbClr val="0D0D0D"/>
                </a:solidFill>
                <a:latin typeface="Times New Roman" pitchFamily="18" charset="0"/>
              </a:rPr>
              <a:t>электротехнологии</a:t>
            </a:r>
            <a:r>
              <a:rPr lang="ru-RU" sz="2000" dirty="0" smtClean="0">
                <a:solidFill>
                  <a:srgbClr val="0D0D0D"/>
                </a:solidFill>
                <a:latin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D0D0D"/>
                </a:solidFill>
                <a:latin typeface="Times New Roman" pitchFamily="18" charset="0"/>
              </a:rPr>
              <a:t>ИжГСХА</a:t>
            </a:r>
            <a:r>
              <a:rPr lang="ru-RU" sz="2000" dirty="0" smtClean="0">
                <a:solidFill>
                  <a:srgbClr val="0D0D0D"/>
                </a:solidFill>
                <a:latin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D0D0D"/>
                </a:solidFill>
                <a:latin typeface="Times New Roman" pitchFamily="18" charset="0"/>
              </a:rPr>
              <a:t>к.э.н</a:t>
            </a:r>
            <a:r>
              <a:rPr lang="ru-RU" sz="2000" dirty="0" smtClean="0">
                <a:solidFill>
                  <a:srgbClr val="0D0D0D"/>
                </a:solidFill>
                <a:latin typeface="Times New Roman" pitchFamily="18" charset="0"/>
              </a:rPr>
              <a:t>.,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000" dirty="0" smtClean="0">
                <a:solidFill>
                  <a:srgbClr val="0D0D0D"/>
                </a:solidFill>
                <a:latin typeface="Times New Roman" pitchFamily="18" charset="0"/>
              </a:rPr>
              <a:t> почетный работник органов ценового и тарифного регулирования,</a:t>
            </a:r>
            <a:endParaRPr lang="ru-RU" sz="2000" dirty="0">
              <a:solidFill>
                <a:srgbClr val="0D0D0D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D0D0D"/>
                </a:solidFill>
                <a:latin typeface="Times New Roman" pitchFamily="18" charset="0"/>
              </a:rPr>
              <a:t>Кашин Валерий Иванович</a:t>
            </a:r>
            <a:endParaRPr lang="ru-RU" sz="2000" dirty="0">
              <a:solidFill>
                <a:srgbClr val="0D0D0D"/>
              </a:solidFill>
              <a:latin typeface="Times New Roman" pitchFamily="18" charset="0"/>
            </a:endParaRPr>
          </a:p>
        </p:txBody>
      </p:sp>
      <p:sp>
        <p:nvSpPr>
          <p:cNvPr id="1038" name="Text Box 4"/>
          <p:cNvSpPr txBox="1">
            <a:spLocks noChangeArrowheads="1"/>
          </p:cNvSpPr>
          <p:nvPr/>
        </p:nvSpPr>
        <p:spPr bwMode="auto">
          <a:xfrm>
            <a:off x="250825" y="5805488"/>
            <a:ext cx="8713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г</a:t>
            </a:r>
            <a:r>
              <a:rPr lang="ru-RU" sz="1600" b="1" dirty="0"/>
              <a:t>. Ижевск, </a:t>
            </a:r>
            <a:r>
              <a:rPr lang="ru-RU" sz="1600" b="1" dirty="0" smtClean="0"/>
              <a:t>2019</a:t>
            </a:r>
            <a:endParaRPr lang="ru-RU" sz="16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/>
          <a:p>
            <a:pPr>
              <a:defRPr/>
            </a:pPr>
            <a:fld id="{CBDBF07F-D0D5-4998-8A2F-68B0F0AC4410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684213" y="2565400"/>
            <a:ext cx="7848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57158" y="214290"/>
            <a:ext cx="8286808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Системы мотиваций для развития инноваций в области энергосбережения и повышения  </a:t>
            </a:r>
            <a:r>
              <a:rPr lang="ru-RU" dirty="0" err="1" smtClean="0">
                <a:solidFill>
                  <a:srgbClr val="000066"/>
                </a:solidFill>
                <a:latin typeface="Arial Black" pitchFamily="34" charset="0"/>
              </a:rPr>
              <a:t>энергоэффективности</a:t>
            </a:r>
            <a:endParaRPr lang="ru-RU" dirty="0" smtClean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57158" y="2428868"/>
            <a:ext cx="8286808" cy="1938992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Для развития инноваций в области энергосбережения и повышения энергетической эффективности  необходимы следующие механизмы управления: </a:t>
            </a:r>
          </a:p>
          <a:p>
            <a:pPr marL="457200" indent="-450850">
              <a:buFont typeface="Wingdings" pitchFamily="2" charset="2"/>
              <a:buChar char="Ø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 smtClean="0">
                <a:solidFill>
                  <a:srgbClr val="000066"/>
                </a:solidFill>
                <a:latin typeface="Arial Black" pitchFamily="34" charset="0"/>
              </a:rPr>
              <a:t>социально-психологические, </a:t>
            </a:r>
          </a:p>
          <a:p>
            <a:pPr marL="457200" indent="-450850">
              <a:buFont typeface="Wingdings" pitchFamily="2" charset="2"/>
              <a:buChar char="Ø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 smtClean="0">
                <a:solidFill>
                  <a:srgbClr val="000066"/>
                </a:solidFill>
                <a:latin typeface="Arial Black" pitchFamily="34" charset="0"/>
              </a:rPr>
              <a:t>административные, </a:t>
            </a:r>
          </a:p>
          <a:p>
            <a:pPr marL="457200" indent="-450850">
              <a:buFont typeface="Wingdings" pitchFamily="2" charset="2"/>
              <a:buChar char="Ø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 smtClean="0">
                <a:solidFill>
                  <a:srgbClr val="000066"/>
                </a:solidFill>
                <a:latin typeface="Arial Black" pitchFamily="34" charset="0"/>
              </a:rPr>
              <a:t>финансово-экономические.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endParaRPr lang="ru-RU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/>
          <a:p>
            <a:pPr>
              <a:defRPr/>
            </a:pPr>
            <a:fld id="{2B760089-59BF-4DD7-AD09-B6D3381C6DC3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67587" name="Rectangle 1"/>
          <p:cNvSpPr>
            <a:spLocks noChangeArrowheads="1"/>
          </p:cNvSpPr>
          <p:nvPr/>
        </p:nvSpPr>
        <p:spPr bwMode="auto">
          <a:xfrm>
            <a:off x="684213" y="2565400"/>
            <a:ext cx="7848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179388" y="476250"/>
            <a:ext cx="8715375" cy="1001713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ru-RU" sz="2800" b="1" dirty="0" err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Норберт</a:t>
            </a:r>
            <a:r>
              <a:rPr lang="ru-RU" sz="28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Винер – «отец» кибернетики - об управлении</a:t>
            </a:r>
          </a:p>
        </p:txBody>
      </p:sp>
      <p:sp>
        <p:nvSpPr>
          <p:cNvPr id="67589" name="Rectangle 1027"/>
          <p:cNvSpPr txBox="1">
            <a:spLocks noChangeArrowheads="1"/>
          </p:cNvSpPr>
          <p:nvPr/>
        </p:nvSpPr>
        <p:spPr bwMode="auto">
          <a:xfrm>
            <a:off x="4179888" y="2190750"/>
            <a:ext cx="4067175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800" b="1" i="1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«Управление не может быть эффективным, если оно игнорирует физические процессы в управленческой системе»</a:t>
            </a:r>
            <a:r>
              <a:rPr lang="ru-RU" sz="2800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7590" name="Picture 1028" descr="PhotoN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700" y="1547813"/>
            <a:ext cx="289718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18275" y="5618163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6713024-F73F-4EFE-86D4-1241DB97E1A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/>
          <a:p>
            <a:pPr>
              <a:defRPr/>
            </a:pPr>
            <a:fld id="{433943F8-6E7E-4F5E-897C-B2D7822F511E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684213" y="2565400"/>
            <a:ext cx="7848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6" name="Picture 6" descr="image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33375"/>
            <a:ext cx="7488238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50825" y="5084763"/>
            <a:ext cx="8642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1800" b="1">
                <a:solidFill>
                  <a:srgbClr val="000066"/>
                </a:solidFill>
                <a:latin typeface="Verdana" pitchFamily="34" charset="0"/>
              </a:rPr>
              <a:t>Г.Я. Гольдштейн. Основы менеджмента. Учебное пособие, изд 2-е, дополненное и переработанное. Таганрог: Изд-во ТРТУ, 2003.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/>
          <a:p>
            <a:pPr>
              <a:defRPr/>
            </a:pPr>
            <a:fld id="{C3011683-CFAC-433D-8F8A-7ED7F7BCBFDB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53602" name="Text Box 3"/>
          <p:cNvSpPr txBox="1">
            <a:spLocks noChangeArrowheads="1"/>
          </p:cNvSpPr>
          <p:nvPr/>
        </p:nvSpPr>
        <p:spPr bwMode="auto">
          <a:xfrm>
            <a:off x="2714612" y="2071688"/>
            <a:ext cx="3643338" cy="91281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>
              <a:spcAft>
                <a:spcPts val="1000"/>
              </a:spcAft>
              <a:buClrTx/>
              <a:buSzTx/>
              <a:buFontTx/>
              <a:buNone/>
            </a:pPr>
            <a:r>
              <a:rPr lang="ru-RU" sz="1800" b="1">
                <a:solidFill>
                  <a:srgbClr val="000066"/>
                </a:solidFill>
                <a:latin typeface="Calibri" pitchFamily="34" charset="0"/>
              </a:rPr>
              <a:t>Информация для анализа специалистам по энергосбережению</a:t>
            </a:r>
            <a:endParaRPr lang="ru-RU" sz="1800">
              <a:solidFill>
                <a:srgbClr val="000066"/>
              </a:solidFill>
            </a:endParaRPr>
          </a:p>
        </p:txBody>
      </p:sp>
      <p:sp>
        <p:nvSpPr>
          <p:cNvPr id="153603" name="Text Box 4"/>
          <p:cNvSpPr txBox="1">
            <a:spLocks noChangeArrowheads="1"/>
          </p:cNvSpPr>
          <p:nvPr/>
        </p:nvSpPr>
        <p:spPr bwMode="auto">
          <a:xfrm>
            <a:off x="395288" y="3743325"/>
            <a:ext cx="2390762" cy="10033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>
              <a:spcAft>
                <a:spcPts val="1000"/>
              </a:spcAft>
              <a:buClrTx/>
              <a:buSzTx/>
              <a:buFontTx/>
              <a:buNone/>
            </a:pPr>
            <a:r>
              <a:rPr lang="ru-RU" sz="1800" b="1">
                <a:solidFill>
                  <a:srgbClr val="000066"/>
                </a:solidFill>
                <a:latin typeface="Calibri" pitchFamily="34" charset="0"/>
              </a:rPr>
              <a:t>Объективный критерий энергосбережения</a:t>
            </a:r>
            <a:endParaRPr lang="ru-RU" sz="1800">
              <a:solidFill>
                <a:srgbClr val="000066"/>
              </a:solidFill>
            </a:endParaRPr>
          </a:p>
        </p:txBody>
      </p:sp>
      <p:sp>
        <p:nvSpPr>
          <p:cNvPr id="153604" name="Text Box 5"/>
          <p:cNvSpPr txBox="1">
            <a:spLocks noChangeArrowheads="1"/>
          </p:cNvSpPr>
          <p:nvPr/>
        </p:nvSpPr>
        <p:spPr bwMode="auto">
          <a:xfrm>
            <a:off x="3357554" y="3808413"/>
            <a:ext cx="2214578" cy="10033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>
              <a:spcAft>
                <a:spcPts val="1000"/>
              </a:spcAft>
              <a:buClrTx/>
              <a:buSzTx/>
              <a:buFontTx/>
              <a:buNone/>
            </a:pPr>
            <a:r>
              <a:rPr lang="ru-RU" sz="1800" b="1">
                <a:solidFill>
                  <a:srgbClr val="000066"/>
                </a:solidFill>
                <a:latin typeface="Calibri" pitchFamily="34" charset="0"/>
              </a:rPr>
              <a:t>Наглядный оперативный контроль</a:t>
            </a:r>
            <a:endParaRPr lang="ru-RU" sz="1800">
              <a:solidFill>
                <a:srgbClr val="000066"/>
              </a:solidFill>
            </a:endParaRPr>
          </a:p>
        </p:txBody>
      </p:sp>
      <p:sp>
        <p:nvSpPr>
          <p:cNvPr id="153605" name="Text Box 6"/>
          <p:cNvSpPr txBox="1">
            <a:spLocks noChangeArrowheads="1"/>
          </p:cNvSpPr>
          <p:nvPr/>
        </p:nvSpPr>
        <p:spPr bwMode="auto">
          <a:xfrm>
            <a:off x="6215074" y="3716338"/>
            <a:ext cx="2286015" cy="10033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>
              <a:spcAft>
                <a:spcPts val="1000"/>
              </a:spcAft>
              <a:buClrTx/>
              <a:buSzTx/>
              <a:buFontTx/>
              <a:buNone/>
            </a:pPr>
            <a:r>
              <a:rPr lang="en-US" sz="1800" b="1">
                <a:solidFill>
                  <a:srgbClr val="000066"/>
                </a:solidFill>
                <a:latin typeface="Calibri" pitchFamily="34" charset="0"/>
              </a:rPr>
              <a:t>Мотивация </a:t>
            </a:r>
            <a:r>
              <a:rPr lang="ru-RU" sz="1800" b="1">
                <a:solidFill>
                  <a:srgbClr val="000066"/>
                </a:solidFill>
                <a:latin typeface="Calibri" pitchFamily="34" charset="0"/>
              </a:rPr>
              <a:t>работников</a:t>
            </a:r>
            <a:endParaRPr lang="ru-RU" sz="1800">
              <a:solidFill>
                <a:srgbClr val="000066"/>
              </a:solidFill>
            </a:endParaRPr>
          </a:p>
        </p:txBody>
      </p:sp>
      <p:sp>
        <p:nvSpPr>
          <p:cNvPr id="153606" name="Text Box 7"/>
          <p:cNvSpPr txBox="1">
            <a:spLocks noChangeArrowheads="1"/>
          </p:cNvSpPr>
          <p:nvPr/>
        </p:nvSpPr>
        <p:spPr bwMode="auto">
          <a:xfrm>
            <a:off x="2771774" y="5426075"/>
            <a:ext cx="3443299" cy="93188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>
              <a:spcAft>
                <a:spcPts val="1000"/>
              </a:spcAft>
              <a:buClrTx/>
              <a:buSzTx/>
              <a:buFontTx/>
              <a:buNone/>
            </a:pPr>
            <a:r>
              <a:rPr lang="ru-RU" sz="1800" b="1">
                <a:solidFill>
                  <a:srgbClr val="000066"/>
                </a:solidFill>
                <a:latin typeface="Calibri" pitchFamily="34" charset="0"/>
              </a:rPr>
              <a:t>Обеспечивается энергосбережение силами каждого работника</a:t>
            </a:r>
            <a:endParaRPr lang="ru-RU" sz="1800">
              <a:solidFill>
                <a:srgbClr val="000066"/>
              </a:solidFill>
            </a:endParaRPr>
          </a:p>
        </p:txBody>
      </p:sp>
      <p:sp>
        <p:nvSpPr>
          <p:cNvPr id="153607" name="AutoShape 8" descr="Букет"/>
          <p:cNvSpPr>
            <a:spLocks noChangeArrowheads="1"/>
          </p:cNvSpPr>
          <p:nvPr/>
        </p:nvSpPr>
        <p:spPr bwMode="auto">
          <a:xfrm>
            <a:off x="793750" y="4600575"/>
            <a:ext cx="1943100" cy="1419225"/>
          </a:xfrm>
          <a:prstGeom prst="curvedRightArrow">
            <a:avLst>
              <a:gd name="adj1" fmla="val 20000"/>
              <a:gd name="adj2" fmla="val 40000"/>
              <a:gd name="adj3" fmla="val 3869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ru-RU" sz="1800">
              <a:solidFill>
                <a:schemeClr val="tx1"/>
              </a:solidFill>
              <a:latin typeface="Century Schoolbook"/>
            </a:endParaRPr>
          </a:p>
        </p:txBody>
      </p:sp>
      <p:sp>
        <p:nvSpPr>
          <p:cNvPr id="153608" name="AutoShape 9" descr="Букет"/>
          <p:cNvSpPr>
            <a:spLocks noChangeArrowheads="1"/>
          </p:cNvSpPr>
          <p:nvPr/>
        </p:nvSpPr>
        <p:spPr bwMode="auto">
          <a:xfrm>
            <a:off x="6215074" y="4643446"/>
            <a:ext cx="2036763" cy="1395412"/>
          </a:xfrm>
          <a:prstGeom prst="curvedLeftArrow">
            <a:avLst>
              <a:gd name="adj1" fmla="val 20000"/>
              <a:gd name="adj2" fmla="val 40000"/>
              <a:gd name="adj3" fmla="val 4235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ru-RU" sz="1800">
              <a:solidFill>
                <a:schemeClr val="tx1"/>
              </a:solidFill>
              <a:latin typeface="Century Schoolbook"/>
            </a:endParaRPr>
          </a:p>
        </p:txBody>
      </p:sp>
      <p:sp>
        <p:nvSpPr>
          <p:cNvPr id="153609" name="AutoShape 10" descr="Газетная бумага"/>
          <p:cNvSpPr>
            <a:spLocks noChangeArrowheads="1"/>
          </p:cNvSpPr>
          <p:nvPr/>
        </p:nvSpPr>
        <p:spPr bwMode="auto">
          <a:xfrm>
            <a:off x="1431925" y="2420938"/>
            <a:ext cx="1282687" cy="1336675"/>
          </a:xfrm>
          <a:custGeom>
            <a:avLst/>
            <a:gdLst>
              <a:gd name="T0" fmla="*/ 1813430650 w 21600"/>
              <a:gd name="T1" fmla="*/ 0 h 21600"/>
              <a:gd name="T2" fmla="*/ 1813430650 w 21600"/>
              <a:gd name="T3" fmla="*/ 2147483647 h 21600"/>
              <a:gd name="T4" fmla="*/ 388077560 w 21600"/>
              <a:gd name="T5" fmla="*/ 2147483647 h 21600"/>
              <a:gd name="T6" fmla="*/ 2147483647 w 21600"/>
              <a:gd name="T7" fmla="*/ 146474031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ru-RU" sz="1800">
              <a:solidFill>
                <a:schemeClr val="tx1"/>
              </a:solidFill>
              <a:latin typeface="Century Schoolbook"/>
            </a:endParaRPr>
          </a:p>
        </p:txBody>
      </p:sp>
      <p:sp>
        <p:nvSpPr>
          <p:cNvPr id="153610" name="AutoShape 11" descr="Газетная бумага"/>
          <p:cNvSpPr>
            <a:spLocks noChangeArrowheads="1"/>
          </p:cNvSpPr>
          <p:nvPr/>
        </p:nvSpPr>
        <p:spPr bwMode="auto">
          <a:xfrm rot="10800000">
            <a:off x="4143372" y="3000372"/>
            <a:ext cx="636588" cy="773113"/>
          </a:xfrm>
          <a:prstGeom prst="downArrow">
            <a:avLst>
              <a:gd name="adj1" fmla="val 50000"/>
              <a:gd name="adj2" fmla="val 2878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rot="10800000"/>
          <a:lstStyle/>
          <a:p>
            <a:pPr defTabSz="914400">
              <a:buClrTx/>
              <a:buSzTx/>
              <a:buFontTx/>
              <a:buNone/>
            </a:pPr>
            <a:endParaRPr lang="ru-RU" sz="1800">
              <a:solidFill>
                <a:schemeClr val="tx1"/>
              </a:solidFill>
              <a:latin typeface="Century Schoolbook"/>
            </a:endParaRPr>
          </a:p>
        </p:txBody>
      </p:sp>
      <p:sp>
        <p:nvSpPr>
          <p:cNvPr id="153611" name="AutoShape 12" descr="Букет"/>
          <p:cNvSpPr>
            <a:spLocks noChangeArrowheads="1"/>
          </p:cNvSpPr>
          <p:nvPr/>
        </p:nvSpPr>
        <p:spPr bwMode="auto">
          <a:xfrm>
            <a:off x="4143372" y="4786322"/>
            <a:ext cx="835025" cy="631825"/>
          </a:xfrm>
          <a:prstGeom prst="downArrow">
            <a:avLst>
              <a:gd name="adj1" fmla="val 50000"/>
              <a:gd name="adj2" fmla="val 2669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defTabSz="914400">
              <a:buClrTx/>
              <a:buSzTx/>
              <a:buFontTx/>
              <a:buNone/>
            </a:pPr>
            <a:endParaRPr lang="ru-RU" sz="1800">
              <a:solidFill>
                <a:schemeClr val="tx1"/>
              </a:solidFill>
              <a:latin typeface="Century Schoolbook"/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836613"/>
            <a:ext cx="7467600" cy="877887"/>
          </a:xfrm>
        </p:spPr>
        <p:txBody>
          <a:bodyPr anchor="b">
            <a:noAutofit/>
          </a:bodyPr>
          <a:lstStyle/>
          <a:p>
            <a:pPr eaLnBrk="1" hangingPunct="1"/>
            <a:r>
              <a:rPr lang="ru-RU" sz="1800" b="1" dirty="0" smtClean="0">
                <a:solidFill>
                  <a:srgbClr val="00B050"/>
                </a:solidFill>
                <a:cs typeface="Arial" pitchFamily="34" charset="0"/>
              </a:rPr>
              <a:t>МЕХАНИЗМ ПРИВЛЕЧЕНИЯ К ЭНЕРГОСБЕРЕЖЕНИЮ КАЖДОГО РАБОТНИКА</a:t>
            </a:r>
            <a:r>
              <a:rPr lang="ru-RU" sz="30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68313" y="188913"/>
            <a:ext cx="7467600" cy="428625"/>
          </a:xfrm>
          <a:prstGeom prst="rect">
            <a:avLst/>
          </a:prstGeom>
        </p:spPr>
        <p:txBody>
          <a:bodyPr anchor="b"/>
          <a:lstStyle/>
          <a:p>
            <a:pPr algn="ctr" defTabSz="914400">
              <a:buClrTx/>
              <a:buSzTx/>
              <a:buFontTx/>
              <a:buNone/>
            </a:pPr>
            <a:r>
              <a:rPr lang="ru-RU" sz="2000" b="1" dirty="0">
                <a:solidFill>
                  <a:srgbClr val="000066"/>
                </a:solidFill>
                <a:cs typeface="Arial" pitchFamily="34" charset="0"/>
              </a:rPr>
              <a:t/>
            </a:r>
            <a:br>
              <a:rPr lang="ru-RU" sz="2000" b="1" dirty="0">
                <a:solidFill>
                  <a:srgbClr val="000066"/>
                </a:solidFill>
                <a:cs typeface="Arial" pitchFamily="34" charset="0"/>
              </a:rPr>
            </a:br>
            <a:r>
              <a:rPr lang="ru-RU" sz="2000" b="1" dirty="0">
                <a:solidFill>
                  <a:srgbClr val="000066"/>
                </a:solidFill>
                <a:cs typeface="Arial" pitchFamily="34" charset="0"/>
              </a:rPr>
              <a:t/>
            </a:r>
            <a:br>
              <a:rPr lang="ru-RU" sz="2000" b="1" dirty="0">
                <a:solidFill>
                  <a:srgbClr val="000066"/>
                </a:solidFill>
                <a:cs typeface="Arial" pitchFamily="34" charset="0"/>
              </a:rPr>
            </a:br>
            <a:r>
              <a:rPr lang="ru-RU" sz="2000" b="1" dirty="0">
                <a:solidFill>
                  <a:srgbClr val="000066"/>
                </a:solidFill>
                <a:cs typeface="Arial" pitchFamily="34" charset="0"/>
              </a:rPr>
              <a:t/>
            </a:r>
            <a:br>
              <a:rPr lang="ru-RU" sz="2000" b="1" dirty="0">
                <a:solidFill>
                  <a:srgbClr val="000066"/>
                </a:solidFill>
                <a:cs typeface="Arial" pitchFamily="34" charset="0"/>
              </a:rPr>
            </a:br>
            <a:r>
              <a:rPr lang="ru-RU" sz="2000" b="1" dirty="0">
                <a:solidFill>
                  <a:srgbClr val="000066"/>
                </a:solidFill>
                <a:cs typeface="Arial" pitchFamily="34" charset="0"/>
              </a:rPr>
              <a:t/>
            </a:r>
            <a:br>
              <a:rPr lang="ru-RU" sz="2000" b="1" dirty="0">
                <a:solidFill>
                  <a:srgbClr val="000066"/>
                </a:solidFill>
                <a:cs typeface="Arial" pitchFamily="34" charset="0"/>
              </a:rPr>
            </a:br>
            <a:r>
              <a:rPr lang="ru-RU" sz="2000" b="1" dirty="0">
                <a:solidFill>
                  <a:srgbClr val="000066"/>
                </a:solidFill>
                <a:cs typeface="Arial" pitchFamily="34" charset="0"/>
              </a:rPr>
              <a:t>МОТИВАЦИЯ СОТРУДНИКОВ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/>
          <a:p>
            <a:pPr>
              <a:defRPr/>
            </a:pPr>
            <a:fld id="{539D94BD-ED89-4271-A8C0-1ADD6C009DBA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142852"/>
            <a:ext cx="8001056" cy="428625"/>
          </a:xfrm>
        </p:spPr>
        <p:txBody>
          <a:bodyPr anchor="b">
            <a:noAutofit/>
          </a:bodyPr>
          <a:lstStyle/>
          <a:p>
            <a:pPr eaLnBrk="1" hangingPunct="1"/>
            <a:r>
              <a:rPr lang="ru-RU" sz="2000" b="1" dirty="0" smtClean="0">
                <a:solidFill>
                  <a:srgbClr val="00B050"/>
                </a:solidFill>
                <a:latin typeface="Arial Black" pitchFamily="34" charset="0"/>
              </a:rPr>
              <a:t>СТИМУЛИРОВАНИЕ</a:t>
            </a:r>
            <a:r>
              <a:rPr lang="ru-RU" sz="2000" b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 СОТРУДНИКОВ</a:t>
            </a:r>
          </a:p>
        </p:txBody>
      </p:sp>
      <p:pic>
        <p:nvPicPr>
          <p:cNvPr id="15565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820" y="529130"/>
            <a:ext cx="8575460" cy="525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027003"/>
            <a:ext cx="9144000" cy="830997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ru-RU" sz="1600" b="1" dirty="0">
                <a:solidFill>
                  <a:srgbClr val="002060"/>
                </a:solidFill>
                <a:latin typeface="Century Schoolbook"/>
              </a:rPr>
              <a:t>Расчет премиальных средств, исходя из вклада каждого подразделения (бригады) в энергосбережение</a:t>
            </a:r>
            <a:r>
              <a:rPr lang="ru-RU" sz="1600" b="1" dirty="0" smtClean="0">
                <a:solidFill>
                  <a:srgbClr val="002060"/>
                </a:solidFill>
                <a:latin typeface="Century Schoolbook"/>
              </a:rPr>
              <a:t>. По </a:t>
            </a:r>
            <a:r>
              <a:rPr lang="ru-RU" sz="1600" b="1" dirty="0">
                <a:solidFill>
                  <a:srgbClr val="002060"/>
                </a:solidFill>
                <a:latin typeface="Century Schoolbook"/>
              </a:rPr>
              <a:t>результатам расчета выводятся сводки о премировании для каждого подразделения.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/>
          <a:p>
            <a:pPr>
              <a:defRPr/>
            </a:pPr>
            <a:fld id="{E1960D14-5935-4B70-B0E6-5F5EE9B56B7B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179388" y="2708275"/>
            <a:ext cx="8713787" cy="1477328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defTabSz="914400"/>
            <a:r>
              <a:rPr lang="ru-RU" sz="1800" b="1" dirty="0">
                <a:solidFill>
                  <a:srgbClr val="000066"/>
                </a:solidFill>
              </a:rPr>
              <a:t>1. Утвердить прилагаемое Положение о мерах по стимулированию</a:t>
            </a:r>
          </a:p>
          <a:p>
            <a:pPr defTabSz="914400"/>
            <a:r>
              <a:rPr lang="ru-RU" sz="1800" b="1" dirty="0">
                <a:solidFill>
                  <a:srgbClr val="000066"/>
                </a:solidFill>
              </a:rPr>
              <a:t>государственных органов Удмуртской Республики, государственных</a:t>
            </a:r>
          </a:p>
          <a:p>
            <a:pPr defTabSz="914400"/>
            <a:r>
              <a:rPr lang="ru-RU" sz="1800" b="1" dirty="0">
                <a:solidFill>
                  <a:srgbClr val="000066"/>
                </a:solidFill>
              </a:rPr>
              <a:t>учреждений Удмуртской Республики при проведении энергосберегающих мероприятий и (или) реализации </a:t>
            </a:r>
            <a:r>
              <a:rPr lang="ru-RU" sz="1800" b="1" dirty="0" err="1">
                <a:solidFill>
                  <a:srgbClr val="000066"/>
                </a:solidFill>
              </a:rPr>
              <a:t>энергосервисных</a:t>
            </a:r>
            <a:r>
              <a:rPr lang="ru-RU" sz="1800" b="1" dirty="0">
                <a:solidFill>
                  <a:srgbClr val="000066"/>
                </a:solidFill>
              </a:rPr>
              <a:t> договоров (контрактов)</a:t>
            </a:r>
            <a:r>
              <a:rPr lang="ru-RU" sz="1800" dirty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179388" y="4652963"/>
            <a:ext cx="8713787" cy="1484312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defTabSz="914400"/>
            <a:r>
              <a:rPr lang="ru-RU" sz="1800" b="1" dirty="0">
                <a:solidFill>
                  <a:srgbClr val="000066"/>
                </a:solidFill>
              </a:rPr>
              <a:t>2. Рекомендовать органам местного самоуправления в Удмуртской</a:t>
            </a:r>
          </a:p>
          <a:p>
            <a:pPr defTabSz="914400"/>
            <a:r>
              <a:rPr lang="ru-RU" sz="1800" b="1" dirty="0">
                <a:solidFill>
                  <a:srgbClr val="000066"/>
                </a:solidFill>
              </a:rPr>
              <a:t>Республике разработать и утвердить Положение о мерах по стимулированию муниципальных учреждений Удмуртской Республики при проведении энергосберегающих мероприятий и (или) реализации </a:t>
            </a:r>
            <a:r>
              <a:rPr lang="ru-RU" sz="1800" b="1" dirty="0" err="1">
                <a:solidFill>
                  <a:srgbClr val="000066"/>
                </a:solidFill>
              </a:rPr>
              <a:t>энергосервисных</a:t>
            </a:r>
            <a:r>
              <a:rPr lang="ru-RU" sz="1800" b="1" dirty="0">
                <a:solidFill>
                  <a:srgbClr val="000066"/>
                </a:solidFill>
              </a:rPr>
              <a:t> договоров (контрактов).</a:t>
            </a:r>
            <a:r>
              <a:rPr lang="ru-RU" sz="1800" dirty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8358" name="Заголовок 11"/>
          <p:cNvSpPr>
            <a:spLocks/>
          </p:cNvSpPr>
          <p:nvPr/>
        </p:nvSpPr>
        <p:spPr bwMode="auto">
          <a:xfrm>
            <a:off x="323850" y="188913"/>
            <a:ext cx="87122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000" b="1" dirty="0">
                <a:solidFill>
                  <a:srgbClr val="000066"/>
                </a:solidFill>
              </a:rPr>
              <a:t>Распоряжение</a:t>
            </a:r>
            <a:r>
              <a:rPr lang="ru-RU" sz="2000" b="1" dirty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Правительства </a:t>
            </a:r>
            <a:b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Удмуртской Республики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от 28 сентября 2015 года № 972-р </a:t>
            </a:r>
            <a:r>
              <a:rPr lang="ru-RU" sz="2000" b="1" dirty="0">
                <a:solidFill>
                  <a:srgbClr val="000066"/>
                </a:solidFill>
                <a:latin typeface="Verdana" pitchFamily="34" charset="0"/>
              </a:rPr>
              <a:t>«</a:t>
            </a:r>
            <a:r>
              <a:rPr lang="ru-RU" sz="2000" b="1" dirty="0">
                <a:solidFill>
                  <a:srgbClr val="000066"/>
                </a:solidFill>
              </a:rPr>
              <a:t>Об утверждении Положения о мерах по стимулированию</a:t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>государственных органов Удмуртской Республики, государственных учреждений Удмуртской Республики при проведении </a:t>
            </a:r>
            <a:r>
              <a:rPr lang="ru-RU" sz="2000" b="1" dirty="0" smtClean="0">
                <a:solidFill>
                  <a:srgbClr val="000066"/>
                </a:solidFill>
              </a:rPr>
              <a:t>энергосберегающих мероприятий </a:t>
            </a:r>
            <a:r>
              <a:rPr lang="ru-RU" sz="2000" b="1" dirty="0">
                <a:solidFill>
                  <a:srgbClr val="000066"/>
                </a:solidFill>
              </a:rPr>
              <a:t>и (или) реализации </a:t>
            </a:r>
            <a:r>
              <a:rPr lang="ru-RU" sz="2000" b="1" dirty="0" err="1">
                <a:solidFill>
                  <a:srgbClr val="000066"/>
                </a:solidFill>
              </a:rPr>
              <a:t>энергосервисных</a:t>
            </a:r>
            <a:r>
              <a:rPr lang="ru-RU" sz="2000" b="1" dirty="0">
                <a:solidFill>
                  <a:srgbClr val="000066"/>
                </a:solidFill>
              </a:rPr>
              <a:t> договоров (контрактов)»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28596" y="1785926"/>
            <a:ext cx="8286808" cy="1384995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3. Рекомендации по выбору мероприятий по повышению энергетической эффективности</a:t>
            </a:r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571472" y="0"/>
            <a:ext cx="7921625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  <a:ea typeface="Times New Roman" pitchFamily="18" charset="0"/>
                <a:cs typeface="Tahoma" pitchFamily="34" charset="0"/>
              </a:rPr>
              <a:t>Классификация по источнику экономии</a:t>
            </a:r>
            <a:endParaRPr lang="ru-RU" sz="2000" b="1" dirty="0" smtClean="0">
              <a:solidFill>
                <a:srgbClr val="00006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Tahoma" pitchFamily="34" charset="0"/>
              </a:rPr>
              <a:t>Экономия топлива</a:t>
            </a:r>
            <a:endParaRPr lang="ru-RU" sz="20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857232"/>
          <a:ext cx="8572560" cy="521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87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Наименование мероприятия</a:t>
                      </a:r>
                      <a:endParaRPr lang="ru-RU" sz="1600" dirty="0">
                        <a:solidFill>
                          <a:srgbClr val="000066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Объект внедрения</a:t>
                      </a:r>
                      <a:endParaRPr lang="ru-RU" sz="1600" dirty="0">
                        <a:solidFill>
                          <a:srgbClr val="000066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9525" marR="9525" marT="9525" marB="9525"/>
                </a:tc>
              </a:tr>
              <a:tr h="1037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Децентрализация системы теплоснабжения с внедрением систем воздушного отопления и газовых воздухонагревателей</a:t>
                      </a:r>
                    </a:p>
                  </a:txBody>
                  <a:tcPr marL="8746" marR="8746" marT="8746" marB="8746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</a:t>
                      </a:r>
                    </a:p>
                  </a:txBody>
                  <a:tcPr marL="8746" marR="8746" marT="8746" marB="8746"/>
                </a:tc>
              </a:tr>
              <a:tr h="782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Децентрализация системы теплоснабжения со строительством автономных источников тепла</a:t>
                      </a:r>
                    </a:p>
                  </a:txBody>
                  <a:tcPr marL="8746" marR="8746" marT="8746" marB="8746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предприятие, источник энергии</a:t>
                      </a:r>
                    </a:p>
                  </a:txBody>
                  <a:tcPr marL="8746" marR="8746" marT="8746" marB="8746"/>
                </a:tc>
              </a:tr>
              <a:tr h="527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Децентрализация системы обеспечения сжатым воздухом</a:t>
                      </a:r>
                    </a:p>
                  </a:txBody>
                  <a:tcPr marL="8746" marR="8746" marT="8746" marB="8746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</a:t>
                      </a:r>
                    </a:p>
                  </a:txBody>
                  <a:tcPr marL="8746" marR="8746" marT="8746" marB="8746"/>
                </a:tc>
              </a:tr>
              <a:tr h="387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Использование низкопотенциального тепла с помощью тепловых насосов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предприятие, источник энергии</a:t>
                      </a:r>
                    </a:p>
                  </a:txBody>
                  <a:tcPr marL="9525" marR="9525" marT="9525" marB="9525"/>
                </a:tc>
              </a:tr>
              <a:tr h="720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Организация тепловизионного мониторинга состояния ограждающих конструкций зданий и сооружений, оборудования. Оперативное устранение недостатков с помощью современных методов и материалов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предприятие, источник энергии</a:t>
                      </a: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571472" y="0"/>
            <a:ext cx="7921625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  <a:ea typeface="Times New Roman" pitchFamily="18" charset="0"/>
                <a:cs typeface="Tahoma" pitchFamily="34" charset="0"/>
              </a:rPr>
              <a:t>Классификация по источнику экономии</a:t>
            </a:r>
            <a:endParaRPr lang="ru-RU" sz="2000" b="1" dirty="0" smtClean="0">
              <a:solidFill>
                <a:srgbClr val="00006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Экономия электрической энергии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8572560" cy="5378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87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Наименование мероприятия</a:t>
                      </a:r>
                      <a:endParaRPr lang="ru-RU" sz="1600" dirty="0">
                        <a:solidFill>
                          <a:srgbClr val="000066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Объект внедрения</a:t>
                      </a:r>
                      <a:endParaRPr lang="ru-RU" sz="1600" dirty="0">
                        <a:solidFill>
                          <a:srgbClr val="000066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9525" marR="9525" marT="9525" marB="9525"/>
                </a:tc>
              </a:tr>
              <a:tr h="541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Блокировка вентиляторов тепловых завес с устройствами открывания-закрывания ворот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предприятие, источник энергии</a:t>
                      </a:r>
                    </a:p>
                  </a:txBody>
                  <a:tcPr marL="9525" marR="9525" marT="9525" marB="9525"/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Внедрение централизованной системы управления компрессорным хозяйством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</a:t>
                      </a:r>
                    </a:p>
                  </a:txBody>
                  <a:tcPr marL="9525" marR="9525" marT="9525" marB="9525"/>
                </a:tc>
              </a:tr>
              <a:tr h="527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Внедрение системы автоматического управления наружным и уличным освещением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предприятие, административные и общественно-бытовые здания (сооружения), объекты социальной сферы</a:t>
                      </a:r>
                    </a:p>
                  </a:txBody>
                  <a:tcPr marL="9525" marR="9525" marT="9525" marB="9525"/>
                </a:tc>
              </a:tr>
              <a:tr h="387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Внедрение систем осушки сжатого воздуха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</a:t>
                      </a:r>
                    </a:p>
                  </a:txBody>
                  <a:tcPr marL="9525" marR="9525" marT="9525" marB="9525"/>
                </a:tc>
              </a:tr>
              <a:tr h="720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Внедрение экономичных способов регулирования работой вентиляторов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Промышленное предприятие, источник энергии</a:t>
                      </a:r>
                    </a:p>
                  </a:txBody>
                  <a:tcPr marL="9525" marR="9525" marT="9525" marB="9525"/>
                </a:tc>
              </a:tr>
              <a:tr h="720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Выравнивание фазных напряжений и нагрузок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Электрические сети, административные и общественно-бытовые здания (сооружения), объекты социальной сферы, жилой сектор</a:t>
                      </a: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571472" y="0"/>
            <a:ext cx="7921625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  <a:ea typeface="Times New Roman" pitchFamily="18" charset="0"/>
                <a:cs typeface="Tahoma" pitchFamily="34" charset="0"/>
              </a:rPr>
              <a:t>Классификация по источнику экономии</a:t>
            </a:r>
            <a:endParaRPr lang="ru-RU" sz="2000" b="1" dirty="0" smtClean="0">
              <a:solidFill>
                <a:srgbClr val="00006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Экономия тепловой энергии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8572560" cy="5251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214842"/>
              </a:tblGrid>
              <a:tr h="387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Наименование мероприятия</a:t>
                      </a:r>
                      <a:endParaRPr lang="ru-RU" sz="1600" dirty="0">
                        <a:solidFill>
                          <a:srgbClr val="000066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Объект внедрения</a:t>
                      </a:r>
                      <a:endParaRPr lang="ru-RU" sz="1600" dirty="0">
                        <a:solidFill>
                          <a:srgbClr val="000066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9525" marR="9525" marT="9525" marB="9525"/>
                </a:tc>
              </a:tr>
              <a:tr h="541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Диспетчеризация в системах теплоснабжения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Тепловые сети</a:t>
                      </a:r>
                    </a:p>
                  </a:txBody>
                  <a:tcPr marL="9525" marR="9525" marT="9525" marB="9525"/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Совершенствование теплоизоляции ограждающих конструкций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Административные и общественно-бытовые здания (сооружения), жилой сектор</a:t>
                      </a:r>
                    </a:p>
                  </a:txBody>
                  <a:tcPr marL="9525" marR="9525" marT="9525" marB="9525"/>
                </a:tc>
              </a:tr>
              <a:tr h="527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Установка радиаторных термостатов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Административные и общественно-бытовые здания (сооружения), объекты социальной сферы, жилой сектор</a:t>
                      </a:r>
                    </a:p>
                  </a:txBody>
                  <a:tcPr marL="9525" marR="9525" marT="9525" marB="9525"/>
                </a:tc>
              </a:tr>
              <a:tr h="387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Установка теплоотражающих экранов за радиаторами отопления, правильный выбор окраски отопительных приборов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Административные и общественно-бытовые здания (сооружения), объекты социальной сферы, жилой сектор</a:t>
                      </a:r>
                    </a:p>
                  </a:txBody>
                  <a:tcPr marL="9525" marR="9525" marT="9525" marB="9525"/>
                </a:tc>
              </a:tr>
              <a:tr h="832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Совершенствование теплоизоляции ограждающих конструкций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Административные и общественно-бытовые здания (сооружения), жилой сектор</a:t>
                      </a:r>
                    </a:p>
                  </a:txBody>
                  <a:tcPr marL="9525" marR="9525" marT="9525" marB="9525"/>
                </a:tc>
              </a:tr>
              <a:tr h="720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Промывка трубопроводов </a:t>
                      </a: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 </a:t>
                      </a:r>
                      <a:endParaRPr lang="ru-RU" sz="1600" dirty="0" smtClean="0">
                        <a:solidFill>
                          <a:srgbClr val="000066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внутренних </a:t>
                      </a: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систем отопления зданий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66"/>
                          </a:solidFill>
                          <a:latin typeface="Arial Black" pitchFamily="34" charset="0"/>
                          <a:ea typeface="Times New Roman"/>
                        </a:rPr>
                        <a:t>Административные и общественно-бытовые здания (сооружения), жилой сектор</a:t>
                      </a: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28596" y="1785926"/>
            <a:ext cx="8286808" cy="3046988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Классификация энергосберегающих мероприятий.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Системы мотиваций для развития инноваций в области энергосбережения и повышения </a:t>
            </a:r>
            <a:r>
              <a:rPr lang="ru-RU" dirty="0" err="1" smtClean="0">
                <a:solidFill>
                  <a:srgbClr val="000066"/>
                </a:solidFill>
                <a:latin typeface="Arial Black" pitchFamily="34" charset="0"/>
              </a:rPr>
              <a:t>энергоэффективности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Рекомендации по выбору мероприятий по повышению энергетической эффективности.</a:t>
            </a:r>
            <a:endParaRPr lang="ru-RU" b="1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1ADE54C-A940-430E-8A62-85B04097076C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1835150" y="1916113"/>
            <a:ext cx="53578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lnSpc>
                <a:spcPct val="120000"/>
              </a:lnSpc>
            </a:pPr>
            <a:r>
              <a:rPr lang="ru-RU" sz="3200" b="1">
                <a:latin typeface="Times New Roman" pitchFamily="18" charset="0"/>
              </a:rPr>
              <a:t>Благодарю за внимание!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15" name="Подзаголовок 14"/>
          <p:cNvSpPr>
            <a:spLocks/>
          </p:cNvSpPr>
          <p:nvPr/>
        </p:nvSpPr>
        <p:spPr bwMode="auto">
          <a:xfrm>
            <a:off x="539750" y="3141663"/>
            <a:ext cx="80311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ransition advTm="1625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28596" y="1785926"/>
            <a:ext cx="8286808" cy="954107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Классификация энергосберегающих мероприятий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0" name="Picture 2" descr="D:\Мои документы\ИжГСХА\Учебнаая работа\НАПРАВЛЕНИЯ ЭНЕРГОСБЕРЕЖЕНИЯ\Энергосберегающие мероприятия\Малозатратняе энсбер мероприят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5493"/>
            <a:ext cx="8149148" cy="610390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074" name="Picture 2" descr="D:\Мои документы\ИжГСХА\Учебнаая работа\НАПРАВЛЕНИЯ ЭНЕРГОСБЕРЕЖЕНИЯ\Энергосберегающие мероприятия\Классификация мероприятий в энергосбережен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258" y="376735"/>
            <a:ext cx="8337708" cy="624513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5122" name="Picture 2" descr="D:\Мои документы\ИжГСХА\Учебнаая работа\НАПРАВЛЕНИЯ ЭНЕРГОСБЕРЕЖЕНИЯ\Энергосберегающие мероприятия\Классификация мероприятий в энергосбережении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880" y="379002"/>
            <a:ext cx="8173085" cy="612183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098" name="Picture 2" descr="D:\Мои документы\ИжГСХА\Учебнаая работа\НАПРАВЛЕНИЯ ЭНЕРГОСБЕРЕЖЕНИЯ\Энергосберегающие мероприятия\Классификация мероприятий в энергосбережении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880" y="357165"/>
            <a:ext cx="8030209" cy="601481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26" name="Picture 2" descr="D:\Мои документы\ИжГСХА\Учебнаая работа\НАПРАВЛЕНИЯ ЭНЕРГОСБЕРЕЖЕНИЯ\Энергосберегающие мероприятия\Успех энергоменеджмен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256" y="432510"/>
            <a:ext cx="8006272" cy="599688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53E000-9072-4863-8F7A-8227F3AB3487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036" name="Заголовок 11"/>
          <p:cNvSpPr>
            <a:spLocks/>
          </p:cNvSpPr>
          <p:nvPr/>
        </p:nvSpPr>
        <p:spPr bwMode="auto">
          <a:xfrm>
            <a:off x="468313" y="1989138"/>
            <a:ext cx="8161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28596" y="1785926"/>
            <a:ext cx="8286808" cy="1815882"/>
          </a:xfrm>
          <a:prstGeom prst="rect">
            <a:avLst/>
          </a:prstGeom>
          <a:solidFill>
            <a:schemeClr val="bg1"/>
          </a:solidFill>
          <a:ln w="19050">
            <a:solidFill>
              <a:srgbClr val="0099FF"/>
            </a:solidFill>
            <a:miter lim="800000"/>
            <a:headEnd/>
            <a:tailEnd/>
          </a:ln>
          <a:effectLst>
            <a:outerShdw dist="1270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2.  Системы мотиваций для развития инноваций в области энергосбережения и повышения  </a:t>
            </a:r>
            <a:r>
              <a:rPr lang="ru-RU" sz="2800" dirty="0" err="1" smtClean="0">
                <a:solidFill>
                  <a:srgbClr val="000066"/>
                </a:solidFill>
                <a:latin typeface="Arial Black" pitchFamily="34" charset="0"/>
              </a:rPr>
              <a:t>энергоэффективности</a:t>
            </a:r>
            <a:endParaRPr lang="ru-RU" sz="2800" dirty="0" smtClean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17804</TotalTime>
  <Words>585</Words>
  <Application>Microsoft Office PowerPoint</Application>
  <PresentationFormat>Экран (4:3)</PresentationFormat>
  <Paragraphs>109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МЕХАНИЗМ ПРИВЛЕЧЕНИЯ К ЭНЕРГОСБЕРЕЖЕНИЮ КАЖДОГО РАБОТНИКА </vt:lpstr>
      <vt:lpstr>СТИМУЛИРОВАНИЕ СОТРУДНИКОВ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OM</dc:creator>
  <cp:lastModifiedBy>user</cp:lastModifiedBy>
  <cp:revision>1025</cp:revision>
  <dcterms:created xsi:type="dcterms:W3CDTF">2003-04-03T13:07:32Z</dcterms:created>
  <dcterms:modified xsi:type="dcterms:W3CDTF">2019-09-23T07:29:17Z</dcterms:modified>
</cp:coreProperties>
</file>